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64" r:id="rId7"/>
    <p:sldId id="267" r:id="rId8"/>
    <p:sldId id="268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390EA3-075A-473F-87EF-9B2F996C54DC}" v="3" dt="2021-10-07T16:00:22.662"/>
    <p1510:client id="{17438476-7B2D-4386-AFEA-6FF6FB762AC2}" v="165" dt="2021-10-28T17:31:37.997"/>
    <p1510:client id="{2F27DBA5-9A76-4EA8-A934-F1F8F6B2ECAC}" v="854" dt="2021-10-14T01:30:57.865"/>
    <p1510:client id="{44E2CA02-CC15-4410-8D8E-1DEB4F468779}" v="17" dt="2021-11-03T22:45:18.408"/>
    <p1510:client id="{57BF2E4B-FA01-43C4-A269-DCF5F1A6FA20}" v="189" dt="2021-10-27T16:34:35.823"/>
    <p1510:client id="{A955C245-99A4-4D6B-B711-771B8D3B64B0}" v="1" dt="2021-10-27T18:11:02.868"/>
    <p1510:client id="{F591F95C-0B64-425A-A2A8-1D6EAFA49E4A}" v="3" dt="2021-10-27T18:16:24.997"/>
    <p1510:client id="{FF7B288E-8112-4C78-B9AF-2696884E4C7C}" v="3" dt="2021-10-27T20:57:53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The Burden of </a:t>
            </a:r>
            <a:br>
              <a:rPr lang="en-US" dirty="0">
                <a:cs typeface="Calibri Light"/>
              </a:rPr>
            </a:br>
            <a:r>
              <a:rPr lang="en-US" dirty="0">
                <a:latin typeface="Arial Black"/>
                <a:cs typeface="Calibri Light"/>
              </a:rPr>
              <a:t>College</a:t>
            </a:r>
            <a:r>
              <a:rPr lang="en-US" dirty="0">
                <a:cs typeface="Calibri Light"/>
              </a:rPr>
              <a:t> </a:t>
            </a:r>
            <a:r>
              <a:rPr lang="en-US" dirty="0">
                <a:latin typeface="Arial Black"/>
                <a:cs typeface="Calibri Light"/>
              </a:rPr>
              <a:t>Debt</a:t>
            </a:r>
            <a:endParaRPr lang="en-US" dirty="0">
              <a:latin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Jacob Stewart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59FAE-930B-4652-ABED-1A739639F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73025"/>
            <a:ext cx="11938000" cy="67135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8800" dirty="0">
              <a:latin typeface="Arial Black"/>
              <a:cs typeface="Calibri"/>
            </a:endParaRPr>
          </a:p>
          <a:p>
            <a:pPr marL="0" indent="0" algn="ctr">
              <a:buNone/>
            </a:pPr>
            <a:endParaRPr lang="en-US" sz="8800" dirty="0">
              <a:latin typeface="Arial Black"/>
              <a:cs typeface="Calibri"/>
            </a:endParaRPr>
          </a:p>
          <a:p>
            <a:pPr marL="0" indent="0" algn="ctr">
              <a:buNone/>
            </a:pPr>
            <a:r>
              <a:rPr lang="en-US" sz="8800">
                <a:latin typeface="Arial Black"/>
                <a:cs typeface="Calibri"/>
              </a:rPr>
              <a:t>THANK YOU</a:t>
            </a:r>
            <a:endParaRPr lang="en-US" sz="8800"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19350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EE99B-C8E5-46A4-B1A3-E4D02239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9B77E-A31B-45F2-8F89-AF580CFFC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2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B1CAB-EAE3-4680-BBB1-AD66BFEFB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Average Debt</a:t>
            </a:r>
            <a:endParaRPr lang="en-US" dirty="0">
              <a:cs typeface="Calibri Light"/>
            </a:endParaRPr>
          </a:p>
        </p:txBody>
      </p:sp>
      <p:pic>
        <p:nvPicPr>
          <p:cNvPr id="4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F68D4A17-AD47-43A5-AF94-D12998FCBA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39" t="47727" r="-203" b="6294"/>
          <a:stretch/>
        </p:blipFill>
        <p:spPr>
          <a:xfrm>
            <a:off x="6189417" y="2016125"/>
            <a:ext cx="5997963" cy="4842356"/>
          </a:xfrm>
        </p:spPr>
      </p:pic>
      <p:pic>
        <p:nvPicPr>
          <p:cNvPr id="6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AA8D535B-1D9B-4C9E-9F3B-48E10992DC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6" r="-203" b="52797"/>
          <a:stretch/>
        </p:blipFill>
        <p:spPr>
          <a:xfrm>
            <a:off x="245817" y="1774825"/>
            <a:ext cx="6315382" cy="508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287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09F7C-1D52-4556-A75D-FD78E2952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" y="9525"/>
            <a:ext cx="3873500" cy="6735763"/>
          </a:xfrm>
        </p:spPr>
        <p:txBody>
          <a:bodyPr/>
          <a:lstStyle/>
          <a:p>
            <a:r>
              <a:rPr lang="en-US">
                <a:cs typeface="Calibri Light"/>
              </a:rPr>
              <a:t>Job gains and </a:t>
            </a:r>
            <a:r>
              <a:rPr lang="en-US" dirty="0">
                <a:cs typeface="Calibri Light"/>
              </a:rPr>
              <a:t>Losses, 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Post-2008 Recession</a:t>
            </a:r>
            <a:endParaRPr lang="en-US" dirty="0"/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90BD1A4-3723-4EBF-9536-4618718305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601" t="27114" r="28079" b="5831"/>
          <a:stretch/>
        </p:blipFill>
        <p:spPr>
          <a:xfrm>
            <a:off x="3955344" y="-3175"/>
            <a:ext cx="8242949" cy="6867508"/>
          </a:xfrm>
        </p:spPr>
      </p:pic>
    </p:spTree>
    <p:extLst>
      <p:ext uri="{BB962C8B-B14F-4D97-AF65-F5344CB8AC3E}">
        <p14:creationId xmlns:p14="http://schemas.microsoft.com/office/powerpoint/2010/main" val="2319606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A532-10C9-48F1-91E3-1F1C0F409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College and Financial Stability</a:t>
            </a:r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948EC-D537-442A-AB3F-ABE96164B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Individuals with Bachelor's degrees gained jobs during the Recession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College Degrees are key to financial stability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>
                <a:ea typeface="+mn-lt"/>
                <a:cs typeface="+mn-lt"/>
              </a:rPr>
              <a:t>Bachelor's degree recipients gained 8.4 million jobs during the recovery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>
                <a:ea typeface="+mn-lt"/>
                <a:cs typeface="+mn-lt"/>
              </a:rPr>
              <a:t>Those without postsecondary education lost 5.6 million</a:t>
            </a:r>
            <a:endParaRPr lang="en-US" dirty="0">
              <a:ea typeface="+mn-lt"/>
              <a:cs typeface="+mn-lt"/>
            </a:endParaRPr>
          </a:p>
          <a:p>
            <a:pPr lvl="1"/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2647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06DD2-DEDD-440B-B8F0-7E6CDB7FD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90EE3-6116-46E5-85F7-21C2B8054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3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8905E-96DA-4621-8F9C-C41BC8FA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Top Reasons for Dropping out of College</a:t>
            </a:r>
            <a:endParaRPr lang="en-US"/>
          </a:p>
        </p:txBody>
      </p:sp>
      <p:pic>
        <p:nvPicPr>
          <p:cNvPr id="4" name="Picture 4" descr="Chart, pie chart&#10;&#10;Description automatically generated">
            <a:extLst>
              <a:ext uri="{FF2B5EF4-FFF2-40B4-BE49-F238E27FC236}">
                <a16:creationId xmlns:a16="http://schemas.microsoft.com/office/drawing/2014/main" id="{323CC30E-5D62-4701-85D7-9F275F7976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579" r="140" b="252"/>
          <a:stretch/>
        </p:blipFill>
        <p:spPr>
          <a:xfrm>
            <a:off x="-2745" y="1393825"/>
            <a:ext cx="11067205" cy="5469463"/>
          </a:xfrm>
        </p:spPr>
      </p:pic>
    </p:spTree>
    <p:extLst>
      <p:ext uri="{BB962C8B-B14F-4D97-AF65-F5344CB8AC3E}">
        <p14:creationId xmlns:p14="http://schemas.microsoft.com/office/powerpoint/2010/main" val="1620785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695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8905E-96DA-4621-8F9C-C41BC8FA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Take a Picture! Scan to Go Debt-</a:t>
            </a:r>
            <a:r>
              <a:rPr lang="en-US" dirty="0">
                <a:cs typeface="Calibri Light"/>
              </a:rPr>
              <a:t>Free</a:t>
            </a:r>
          </a:p>
        </p:txBody>
      </p:sp>
      <p:pic>
        <p:nvPicPr>
          <p:cNvPr id="13" name="Picture 13" descr="Qr code&#10;&#10;Description automatically generated">
            <a:extLst>
              <a:ext uri="{FF2B5EF4-FFF2-40B4-BE49-F238E27FC236}">
                <a16:creationId xmlns:a16="http://schemas.microsoft.com/office/drawing/2014/main" id="{B41D1C57-375D-40CE-8AAD-8ED736760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0" y="1257300"/>
            <a:ext cx="5588000" cy="56007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EB0E1B-C468-40BE-958B-5C7E878B0A74}"/>
              </a:ext>
            </a:extLst>
          </p:cNvPr>
          <p:cNvSpPr txBox="1"/>
          <p:nvPr/>
        </p:nvSpPr>
        <p:spPr>
          <a:xfrm>
            <a:off x="63500" y="2146300"/>
            <a:ext cx="388620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ITC Avant Garde Gothic W01 Bk"/>
              </a:rPr>
              <a:t>Todd Young's Office</a:t>
            </a:r>
          </a:p>
          <a:p>
            <a:r>
              <a:rPr lang="en-US" sz="3200" dirty="0">
                <a:latin typeface="ITC Avant Garde Gothic W01 Bk"/>
              </a:rPr>
              <a:t>317-226-6700</a:t>
            </a:r>
            <a:endParaRPr lang="en-US" sz="3200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57B1BB-0F08-498C-93D4-2FF8790E4491}"/>
              </a:ext>
            </a:extLst>
          </p:cNvPr>
          <p:cNvSpPr txBox="1"/>
          <p:nvPr/>
        </p:nvSpPr>
        <p:spPr>
          <a:xfrm>
            <a:off x="8699500" y="2146300"/>
            <a:ext cx="448310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ITC Avant Garde"/>
                <a:ea typeface="Roboto"/>
                <a:cs typeface="Calibri"/>
              </a:rPr>
              <a:t>Mike Braun's Office</a:t>
            </a:r>
          </a:p>
          <a:p>
            <a:r>
              <a:rPr lang="en-US" sz="3200" dirty="0">
                <a:latin typeface="ITC Avant Garde"/>
                <a:ea typeface="Roboto"/>
                <a:cs typeface="+mn-lt"/>
              </a:rPr>
              <a:t>(317) 822-8240</a:t>
            </a:r>
            <a:endParaRPr lang="en-US" sz="3200" dirty="0">
              <a:latin typeface="ITC Avant Garde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0030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1425CC4A608547A3AE547CFA6DD605" ma:contentTypeVersion="9" ma:contentTypeDescription="Create a new document." ma:contentTypeScope="" ma:versionID="7c8b5df715e2f51d2fe202e7aa4ac0fc">
  <xsd:schema xmlns:xsd="http://www.w3.org/2001/XMLSchema" xmlns:xs="http://www.w3.org/2001/XMLSchema" xmlns:p="http://schemas.microsoft.com/office/2006/metadata/properties" xmlns:ns2="bcc240e0-4b47-41bd-a8c7-f65b7d627270" targetNamespace="http://schemas.microsoft.com/office/2006/metadata/properties" ma:root="true" ma:fieldsID="69d50d4579edfbe589959dcfbb070007" ns2:_="">
    <xsd:import namespace="bcc240e0-4b47-41bd-a8c7-f65b7d6272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240e0-4b47-41bd-a8c7-f65b7d6272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58AD00-F3BF-436A-8FD7-B4D817B73510}"/>
</file>

<file path=customXml/itemProps2.xml><?xml version="1.0" encoding="utf-8"?>
<ds:datastoreItem xmlns:ds="http://schemas.openxmlformats.org/officeDocument/2006/customXml" ds:itemID="{51D78616-D34E-408C-8F17-8A98659D1D02}"/>
</file>

<file path=customXml/itemProps3.xml><?xml version="1.0" encoding="utf-8"?>
<ds:datastoreItem xmlns:ds="http://schemas.openxmlformats.org/officeDocument/2006/customXml" ds:itemID="{802FE588-4B62-4468-855A-966F8103D58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Burden of  College Debt</vt:lpstr>
      <vt:lpstr>PowerPoint Presentation</vt:lpstr>
      <vt:lpstr>Average Debt</vt:lpstr>
      <vt:lpstr>Job gains and Losses,  Post-2008 Recession</vt:lpstr>
      <vt:lpstr>College and Financial Stability</vt:lpstr>
      <vt:lpstr>PowerPoint Presentation</vt:lpstr>
      <vt:lpstr>Top Reasons for Dropping out of College</vt:lpstr>
      <vt:lpstr>PowerPoint Presentation</vt:lpstr>
      <vt:lpstr>Take a Picture! Scan to Go Debt-Free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232</cp:revision>
  <dcterms:created xsi:type="dcterms:W3CDTF">2021-10-07T16:00:08Z</dcterms:created>
  <dcterms:modified xsi:type="dcterms:W3CDTF">2021-11-04T03:14:35Z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0x010100C01425CC4A608547A3AE547CFA6DD605</vt:lpwstr>
  </property>
  <property fmtid="{D5CDD505-2E9C-101B-9397-08002B2CF9AE}" pid="3" name="Order">
    <vt:r8>51700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